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8288000" cy="10287000"/>
  <p:notesSz cx="6858000" cy="9144000"/>
  <p:embeddedFontLst>
    <p:embeddedFont>
      <p:font typeface="Noto Serif" panose="02020600060500020200" pitchFamily="18" charset="0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3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orisnickoime/SmartLocker-FIT2025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microsoft.com/office/2007/relationships/hdphoto" Target="../media/hdphoto6.wdp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4790F99-C881-47C9-B3DC-C959D4418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016228" y="580770"/>
            <a:ext cx="5775476" cy="9807935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defTabSz="457200"/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759349" y="3327982"/>
            <a:ext cx="6515532" cy="24092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>
                <a:latin typeface="+mj-lt"/>
                <a:ea typeface="+mj-ea"/>
                <a:cs typeface="+mj-cs"/>
                <a:sym typeface="Noto Serif"/>
              </a:rPr>
              <a:t>FIT Coding Challenge 2025 – Druga gimnazija Mostar.</a:t>
            </a:r>
          </a:p>
        </p:txBody>
      </p:sp>
      <p:pic>
        <p:nvPicPr>
          <p:cNvPr id="17" name="Picture 16" descr="A child using a computer&#10;&#10;AI-generated content may be incorrect.">
            <a:extLst>
              <a:ext uri="{FF2B5EF4-FFF2-40B4-BE49-F238E27FC236}">
                <a16:creationId xmlns:a16="http://schemas.microsoft.com/office/drawing/2014/main" id="{2A6E8D8B-22AF-44D2-B042-C6F3F6783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926"/>
          <a:stretch/>
        </p:blipFill>
        <p:spPr>
          <a:xfrm>
            <a:off x="10820397" y="2596999"/>
            <a:ext cx="4011940" cy="38859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7" name="Group 7"/>
          <p:cNvGrpSpPr/>
          <p:nvPr/>
        </p:nvGrpSpPr>
        <p:grpSpPr>
          <a:xfrm>
            <a:off x="9548001" y="1354651"/>
            <a:ext cx="6556734" cy="839364"/>
            <a:chOff x="0" y="-28575"/>
            <a:chExt cx="9450984" cy="120987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 defTabSz="841248">
                <a:lnSpc>
                  <a:spcPts val="6382"/>
                </a:lnSpc>
                <a:spcAft>
                  <a:spcPts val="600"/>
                </a:spcAft>
              </a:pPr>
              <a:r>
                <a:rPr lang="en-US" sz="5400" kern="1200" dirty="0">
                  <a:solidFill>
                    <a:srgbClr val="3A3A3A"/>
                  </a:solidFill>
                  <a:latin typeface="Noto Serif"/>
                  <a:ea typeface="Noto Serif"/>
                  <a:cs typeface="Noto Serif"/>
                  <a:sym typeface="Noto Serif"/>
                </a:rPr>
                <a:t>Smart Locker</a:t>
              </a:r>
              <a:endParaRPr lang="en-US" sz="6000" dirty="0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548002" y="7072376"/>
            <a:ext cx="6556734" cy="1312589"/>
            <a:chOff x="-2" y="-1311521"/>
            <a:chExt cx="12594037" cy="252119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4035" cy="1209675"/>
            </a:xfrm>
            <a:custGeom>
              <a:avLst/>
              <a:gdLst/>
              <a:ahLst/>
              <a:cxnLst/>
              <a:rect l="l" t="t" r="r" b="b"/>
              <a:pathLst>
                <a:path w="12594035" h="120967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pPr algn="ctr"/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2" y="-1311521"/>
              <a:ext cx="12594035" cy="129539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 defTabSz="630936">
                <a:lnSpc>
                  <a:spcPts val="2458"/>
                </a:lnSpc>
                <a:spcAft>
                  <a:spcPts val="600"/>
                </a:spcAft>
              </a:pPr>
              <a:r>
                <a:rPr lang="en-US" sz="1600" kern="12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Predstavljamo</a:t>
              </a:r>
              <a:r>
                <a:rPr lang="en-US" sz="1600" kern="12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kern="12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inovativni</a:t>
              </a:r>
              <a:r>
                <a:rPr lang="en-US" sz="1600" kern="12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kern="12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projekat</a:t>
              </a:r>
              <a:r>
                <a:rPr lang="en-US" sz="1600" kern="12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kern="12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pametnog</a:t>
              </a:r>
              <a:r>
                <a:rPr lang="en-US" sz="1600" kern="12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kern="12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ormarića</a:t>
              </a:r>
              <a:r>
                <a:rPr lang="en-US" sz="1600" kern="12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za </a:t>
              </a:r>
              <a:r>
                <a:rPr lang="en-US" sz="1600" kern="12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kontrolu</a:t>
              </a:r>
              <a:r>
                <a:rPr lang="en-US" sz="1600" kern="12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kern="12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pristupa</a:t>
              </a:r>
              <a:r>
                <a:rPr lang="en-US" sz="1600" kern="12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.</a:t>
              </a:r>
              <a:endParaRPr lang="en-US" sz="2400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0959F59E-86AC-4677-BFB0-9CD55AB1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97ED08E-7CE7-4539-8E16-6A356378B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518" y="730635"/>
            <a:ext cx="10986789" cy="8846820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person opening a box&#10;&#10;AI-generated content may be incorrect.">
            <a:extLst>
              <a:ext uri="{FF2B5EF4-FFF2-40B4-BE49-F238E27FC236}">
                <a16:creationId xmlns:a16="http://schemas.microsoft.com/office/drawing/2014/main" id="{4741131D-0394-AB64-57A2-3679FFE948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1000"/>
                    </a14:imgEffect>
                    <a14:imgEffect>
                      <a14:brightnessContrast bright="2000" contras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4691"/>
          <a:stretch/>
        </p:blipFill>
        <p:spPr>
          <a:xfrm>
            <a:off x="2050231" y="952500"/>
            <a:ext cx="8322312" cy="83565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9F96DC1-4B54-4B36-B945-425E4C04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53504" y="730635"/>
            <a:ext cx="5618975" cy="2784348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4F450A1-0760-4C39-82E4-515AA4FC9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53504" y="3767458"/>
            <a:ext cx="5618975" cy="2784348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185CD32-2E94-4663-81AE-CC54E44AC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53504" y="6793107"/>
            <a:ext cx="5618975" cy="2784348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12194808" y="1778092"/>
            <a:ext cx="5131420" cy="656902"/>
            <a:chOff x="0" y="-28575"/>
            <a:chExt cx="9450984" cy="120987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pPr algn="ctr"/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 defTabSz="658368">
                <a:lnSpc>
                  <a:spcPts val="4995"/>
                </a:lnSpc>
                <a:spcAft>
                  <a:spcPts val="600"/>
                </a:spcAft>
              </a:pPr>
              <a:r>
                <a:rPr lang="en-US" sz="4005" b="1" kern="1200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Ideja </a:t>
              </a:r>
              <a:r>
                <a:rPr lang="en-US" sz="4005" b="1" kern="1200" err="1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projekta</a:t>
              </a:r>
              <a:endParaRPr lang="en-US" sz="5562" b="1">
                <a:solidFill>
                  <a:schemeClr val="bg1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12194808" y="5048335"/>
            <a:ext cx="5131419" cy="142777"/>
          </a:xfrm>
          <a:custGeom>
            <a:avLst/>
            <a:gdLst/>
            <a:ahLst/>
            <a:cxnLst/>
            <a:rect l="l" t="t" r="r" b="b"/>
            <a:pathLst>
              <a:path w="21738034" h="604838">
                <a:moveTo>
                  <a:pt x="0" y="0"/>
                </a:moveTo>
                <a:lnTo>
                  <a:pt x="21738034" y="0"/>
                </a:lnTo>
                <a:lnTo>
                  <a:pt x="21738034" y="604838"/>
                </a:lnTo>
                <a:lnTo>
                  <a:pt x="0" y="604838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en-US"/>
          </a:p>
        </p:txBody>
      </p:sp>
      <p:grpSp>
        <p:nvGrpSpPr>
          <p:cNvPr id="13" name="Group 13"/>
          <p:cNvGrpSpPr/>
          <p:nvPr/>
        </p:nvGrpSpPr>
        <p:grpSpPr>
          <a:xfrm>
            <a:off x="12194808" y="8091619"/>
            <a:ext cx="5131419" cy="163013"/>
            <a:chOff x="0" y="-85725"/>
            <a:chExt cx="21738035" cy="69056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85725"/>
              <a:ext cx="21738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 defTabSz="283464">
                <a:spcAft>
                  <a:spcPts val="600"/>
                </a:spcAft>
              </a:pPr>
              <a:r>
                <a:rPr lang="en-US" b="1" kern="1200" dirty="0" err="1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Kontrola</a:t>
              </a:r>
              <a:r>
                <a:rPr lang="en-US" b="1" kern="1200" dirty="0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b="1" kern="1200" dirty="0" err="1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pristupa</a:t>
              </a:r>
              <a:r>
                <a:rPr lang="en-US" b="1" kern="1200" dirty="0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b="1" kern="1200" dirty="0" err="1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bazirana</a:t>
              </a:r>
              <a:r>
                <a:rPr lang="en-US" b="1" kern="1200" dirty="0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b="1" kern="1200" dirty="0" err="1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na</a:t>
              </a:r>
              <a:r>
                <a:rPr lang="en-US" b="1" kern="1200" dirty="0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RFID </a:t>
              </a:r>
              <a:r>
                <a:rPr lang="en-US" b="1" kern="1200" dirty="0" err="1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tehnologiji</a:t>
              </a:r>
              <a:r>
                <a:rPr lang="en-US" b="1" kern="1200" dirty="0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b="1" kern="1200" dirty="0" err="1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i</a:t>
              </a:r>
              <a:r>
                <a:rPr lang="en-US" b="1" kern="1200" dirty="0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b="1" kern="1200" dirty="0" err="1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mikrokontrolerima</a:t>
              </a:r>
              <a:r>
                <a:rPr lang="en-US" b="1" kern="1200" dirty="0">
                  <a:solidFill>
                    <a:srgbClr val="555555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Arduino.</a:t>
              </a:r>
              <a:endParaRPr lang="en-US" sz="6000" b="1" dirty="0">
                <a:solidFill>
                  <a:schemeClr val="bg1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16903CA-96D3-D7BC-81E5-1FF36FC7192E}"/>
              </a:ext>
            </a:extLst>
          </p:cNvPr>
          <p:cNvSpPr txBox="1"/>
          <p:nvPr/>
        </p:nvSpPr>
        <p:spPr>
          <a:xfrm>
            <a:off x="13388917" y="4553879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283464">
              <a:spcBef>
                <a:spcPts val="600"/>
              </a:spcBef>
              <a:spcAft>
                <a:spcPts val="600"/>
              </a:spcAft>
            </a:pPr>
            <a:r>
              <a:rPr lang="en-US" sz="1800" b="1" kern="1200" dirty="0" err="1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Kreiranje</a:t>
            </a:r>
            <a:r>
              <a:rPr lang="en-US" sz="1800" b="1" kern="1200" dirty="0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00" b="1" kern="1200" dirty="0" err="1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pametnog</a:t>
            </a:r>
            <a:r>
              <a:rPr lang="en-US" sz="1800" b="1" kern="1200" dirty="0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00" b="1" kern="1200" dirty="0" err="1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ormarića</a:t>
            </a:r>
            <a:r>
              <a:rPr lang="en-US" sz="1800" b="1" kern="1200" dirty="0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00" b="1" kern="1200" dirty="0" err="1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korištenjem</a:t>
            </a:r>
            <a:r>
              <a:rPr lang="en-US" sz="1800" b="1" kern="1200" dirty="0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00" b="1" kern="1200" dirty="0" err="1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recikliranih</a:t>
            </a:r>
            <a:r>
              <a:rPr lang="en-US" sz="1800" b="1" kern="1200" dirty="0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00" b="1" kern="1200" dirty="0" err="1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računarskih</a:t>
            </a:r>
            <a:r>
              <a:rPr lang="en-US" sz="1800" b="1" kern="1200" dirty="0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00" b="1" kern="1200" dirty="0" err="1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kućišta</a:t>
            </a:r>
            <a:r>
              <a:rPr lang="en-US" sz="1800" b="1" kern="1200" dirty="0">
                <a:solidFill>
                  <a:srgbClr val="555555"/>
                </a:solidFill>
                <a:latin typeface="Noto Serif"/>
                <a:ea typeface="Noto Serif"/>
                <a:cs typeface="Noto Serif"/>
                <a:sym typeface="Noto Serif"/>
              </a:rPr>
              <a:t>.</a:t>
            </a:r>
            <a:endParaRPr lang="en-US" sz="6000" b="1" dirty="0">
              <a:solidFill>
                <a:schemeClr val="bg1"/>
              </a:solidFill>
              <a:latin typeface="Noto Serif"/>
              <a:ea typeface="Noto Serif"/>
              <a:cs typeface="Noto Serif"/>
              <a:sym typeface="Noto Seri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FDFBF7"/>
          </a:solidFill>
        </p:spPr>
        <p:txBody>
          <a:bodyPr/>
          <a:lstStyle/>
          <a:p>
            <a:endParaRPr lang="en-US" i="1" dirty="0"/>
          </a:p>
        </p:txBody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992238" y="2565350"/>
            <a:ext cx="7088238" cy="907405"/>
            <a:chOff x="0" y="-28575"/>
            <a:chExt cx="9450984" cy="120987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 err="1">
                  <a:solidFill>
                    <a:srgbClr val="3A3A3A"/>
                  </a:solidFill>
                  <a:latin typeface="Noto Serif"/>
                  <a:ea typeface="Noto Serif"/>
                  <a:cs typeface="Noto Serif"/>
                  <a:sym typeface="Noto Serif"/>
                </a:rPr>
                <a:t>Ciljevi</a:t>
              </a:r>
              <a:r>
                <a:rPr lang="en-US" sz="5562" dirty="0">
                  <a:solidFill>
                    <a:srgbClr val="3A3A3A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5562" dirty="0" err="1">
                  <a:solidFill>
                    <a:srgbClr val="3A3A3A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projekta</a:t>
              </a:r>
              <a:endParaRPr lang="en-US" sz="5562" dirty="0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7475" y="3893195"/>
            <a:ext cx="647402" cy="647402"/>
            <a:chOff x="0" y="0"/>
            <a:chExt cx="863203" cy="863203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CC4B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913632" y="3995291"/>
            <a:ext cx="3544044" cy="442912"/>
            <a:chOff x="0" y="0"/>
            <a:chExt cx="4725392" cy="5905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Sigurnost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913632" y="4544020"/>
            <a:ext cx="3624263" cy="971550"/>
            <a:chOff x="0" y="-85725"/>
            <a:chExt cx="4832350" cy="1295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85725"/>
              <a:ext cx="4832350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Razviti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pouzdan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i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siguran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sistem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za </a:t>
              </a: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zaključavanje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887491" y="3893195"/>
            <a:ext cx="647403" cy="647402"/>
            <a:chOff x="0" y="0"/>
            <a:chExt cx="863203" cy="86320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CC4B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6813649" y="3995291"/>
            <a:ext cx="3544044" cy="442912"/>
            <a:chOff x="0" y="0"/>
            <a:chExt cx="4725392" cy="59055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Ekologija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6813649" y="4544020"/>
            <a:ext cx="3624262" cy="1425179"/>
            <a:chOff x="0" y="-85725"/>
            <a:chExt cx="4832350" cy="1900238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832350" cy="1814513"/>
            </a:xfrm>
            <a:custGeom>
              <a:avLst/>
              <a:gdLst/>
              <a:ahLst/>
              <a:cxnLst/>
              <a:rect l="l" t="t" r="r" b="b"/>
              <a:pathLst>
                <a:path w="4832350" h="1814513">
                  <a:moveTo>
                    <a:pt x="0" y="0"/>
                  </a:moveTo>
                  <a:lnTo>
                    <a:pt x="4832350" y="0"/>
                  </a:lnTo>
                  <a:lnTo>
                    <a:pt x="483235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85725"/>
              <a:ext cx="4832350" cy="19002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Promovisati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reciklažu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IT </a:t>
              </a: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otpada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kroz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inovativnu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2187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primjenu</a:t>
              </a:r>
              <a:r>
                <a:rPr lang="en-US" sz="2187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.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87475" y="6531471"/>
            <a:ext cx="647402" cy="647402"/>
            <a:chOff x="0" y="0"/>
            <a:chExt cx="863203" cy="863203"/>
          </a:xfrm>
        </p:grpSpPr>
        <p:sp>
          <p:nvSpPr>
            <p:cNvPr id="29" name="Freeform 2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CC4B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913632" y="6633568"/>
            <a:ext cx="3544044" cy="442912"/>
            <a:chOff x="0" y="0"/>
            <a:chExt cx="4725392" cy="59055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Edukacija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913632" y="7246590"/>
            <a:ext cx="8524131" cy="453629"/>
            <a:chOff x="0" y="0"/>
            <a:chExt cx="11365508" cy="604838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1365509" cy="604838"/>
            </a:xfrm>
            <a:custGeom>
              <a:avLst/>
              <a:gdLst/>
              <a:ahLst/>
              <a:cxnLst/>
              <a:rect l="l" t="t" r="r" b="b"/>
              <a:pathLst>
                <a:path w="11365509" h="604838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Podstaknuti učenike na učenje o mikrokontrolerima i RFID-u.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white paper with blue ink drawings&#10;&#10;AI-generated content may be incorrect.">
            <a:extLst>
              <a:ext uri="{FF2B5EF4-FFF2-40B4-BE49-F238E27FC236}">
                <a16:creationId xmlns:a16="http://schemas.microsoft.com/office/drawing/2014/main" id="{5CB82662-40C3-7199-180F-5AF89FF4B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" contras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866" t="12713" r="13826" b="23583"/>
          <a:stretch/>
        </p:blipFill>
        <p:spPr>
          <a:xfrm rot="16200000">
            <a:off x="4000501" y="-4000503"/>
            <a:ext cx="10286999" cy="182880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33400" y="3609231"/>
            <a:ext cx="8260556" cy="5841210"/>
            <a:chOff x="-611784" y="0"/>
            <a:chExt cx="11014075" cy="77882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402291" cy="1181298"/>
            </a:xfrm>
            <a:custGeom>
              <a:avLst/>
              <a:gdLst/>
              <a:ahLst/>
              <a:cxnLst/>
              <a:rect l="l" t="t" r="r" b="b"/>
              <a:pathLst>
                <a:path w="10402291" h="1181298">
                  <a:moveTo>
                    <a:pt x="0" y="0"/>
                  </a:moveTo>
                  <a:lnTo>
                    <a:pt x="10402291" y="0"/>
                  </a:lnTo>
                  <a:lnTo>
                    <a:pt x="10402291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-611784" y="6578402"/>
              <a:ext cx="10402292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Korištene</a:t>
              </a:r>
              <a:r>
                <a:rPr lang="en-US" sz="5562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5562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komponente</a:t>
              </a:r>
              <a:endParaRPr lang="en-US" sz="5562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172200" y="9501489"/>
            <a:ext cx="7805886" cy="453629"/>
            <a:chOff x="0" y="0"/>
            <a:chExt cx="10407848" cy="60483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Arduino Uno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38" y="5572274"/>
            <a:ext cx="9785448" cy="4382844"/>
            <a:chOff x="0" y="0"/>
            <a:chExt cx="13047264" cy="584378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2639416" y="5153222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RFID </a:t>
              </a:r>
              <a:r>
                <a:rPr lang="en-US" sz="2187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čitač</a:t>
              </a:r>
              <a:r>
                <a:rPr lang="en-US" sz="2187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 MFRC-522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85800" y="8644067"/>
            <a:ext cx="7805886" cy="1330548"/>
            <a:chOff x="0" y="-1169224"/>
            <a:chExt cx="10407848" cy="1774062"/>
          </a:xfrm>
        </p:grpSpPr>
        <p:sp>
          <p:nvSpPr>
            <p:cNvPr id="16" name="Freeform 16"/>
            <p:cNvSpPr/>
            <p:nvPr/>
          </p:nvSpPr>
          <p:spPr>
            <a:xfrm>
              <a:off x="0" y="-1169224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Servo motor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474943" y="5019526"/>
            <a:ext cx="8830344" cy="4935592"/>
            <a:chOff x="-1365944" y="0"/>
            <a:chExt cx="11773792" cy="65807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-1365944" y="5890219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LCD </a:t>
              </a:r>
              <a:r>
                <a:rPr lang="en-US" sz="2187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displej</a:t>
              </a:r>
              <a:r>
                <a:rPr lang="en-US" sz="2187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 (</a:t>
              </a:r>
              <a:r>
                <a:rPr lang="en-US" sz="2187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opcionalno</a:t>
              </a:r>
              <a:r>
                <a:rPr lang="en-US" sz="2187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)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499401" y="5572274"/>
            <a:ext cx="10684371" cy="4382843"/>
            <a:chOff x="0" y="0"/>
            <a:chExt cx="14245828" cy="5843784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3837980" y="5153221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Reciklirano</a:t>
              </a:r>
              <a:r>
                <a:rPr lang="en-US" sz="2187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2187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kućište</a:t>
              </a:r>
              <a:r>
                <a:rPr lang="en-US" sz="2187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2187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erif"/>
                  <a:ea typeface="Noto Serif"/>
                  <a:cs typeface="Noto Serif"/>
                  <a:sym typeface="Noto Serif"/>
                </a:rPr>
                <a:t>računara</a:t>
              </a:r>
              <a:endParaRPr lang="en-US" sz="2187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92238" y="3874740"/>
            <a:ext cx="8114259" cy="885974"/>
            <a:chOff x="0" y="0"/>
            <a:chExt cx="10819012" cy="11812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819012" cy="1181298"/>
            </a:xfrm>
            <a:custGeom>
              <a:avLst/>
              <a:gdLst/>
              <a:ahLst/>
              <a:cxnLst/>
              <a:rect l="l" t="t" r="r" b="b"/>
              <a:pathLst>
                <a:path w="10819012" h="1181298">
                  <a:moveTo>
                    <a:pt x="0" y="0"/>
                  </a:moveTo>
                  <a:lnTo>
                    <a:pt x="10819012" y="0"/>
                  </a:lnTo>
                  <a:lnTo>
                    <a:pt x="10819012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0819012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3A3A3A"/>
                  </a:solidFill>
                  <a:latin typeface="Noto Serif"/>
                  <a:ea typeface="Noto Serif"/>
                  <a:cs typeface="Noto Serif"/>
                  <a:sym typeface="Noto Serif"/>
                </a:rPr>
                <a:t>Funkcionalnost sistema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5185916"/>
            <a:ext cx="9445526" cy="453629"/>
            <a:chOff x="0" y="0"/>
            <a:chExt cx="12594035" cy="60483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725"/>
              <a:ext cx="12594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Korisnik pristupa ormariću pomoću RFID kartice.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92238" y="5958482"/>
            <a:ext cx="9445526" cy="453629"/>
            <a:chOff x="0" y="0"/>
            <a:chExt cx="12594035" cy="6048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85725"/>
              <a:ext cx="12594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Prepoznati ID otključava servo motor i signalizira status na LCD-u.</a:t>
              </a:r>
            </a:p>
          </p:txBody>
        </p:sp>
      </p:grpSp>
      <p:pic>
        <p:nvPicPr>
          <p:cNvPr id="17" name="Picture 16" descr="A circuit board with wires connected to it&#10;&#10;AI-generated content may be incorrect.">
            <a:extLst>
              <a:ext uri="{FF2B5EF4-FFF2-40B4-BE49-F238E27FC236}">
                <a16:creationId xmlns:a16="http://schemas.microsoft.com/office/drawing/2014/main" id="{3EA92342-A789-4F14-7BEF-EA05177EDB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000"/>
                    </a14:imgEffect>
                    <a14:imgEffect>
                      <a14:brightnessContrast bright="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231345" y="1203408"/>
            <a:ext cx="10290011" cy="78771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92238" y="2600920"/>
            <a:ext cx="7088237" cy="885974"/>
            <a:chOff x="0" y="0"/>
            <a:chExt cx="9450983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3A3A3A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Proces izrade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87475" y="4049166"/>
            <a:ext cx="222051" cy="452438"/>
            <a:chOff x="0" y="0"/>
            <a:chExt cx="296068" cy="603250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283337" cy="590550"/>
            </a:xfrm>
            <a:custGeom>
              <a:avLst/>
              <a:gdLst/>
              <a:ahLst/>
              <a:cxnLst/>
              <a:rect l="l" t="t" r="r" b="b"/>
              <a:pathLst>
                <a:path w="283337" h="590550">
                  <a:moveTo>
                    <a:pt x="0" y="144907"/>
                  </a:moveTo>
                  <a:cubicBezTo>
                    <a:pt x="0" y="64897"/>
                    <a:pt x="63373" y="0"/>
                    <a:pt x="141732" y="0"/>
                  </a:cubicBezTo>
                  <a:cubicBezTo>
                    <a:pt x="220091" y="0"/>
                    <a:pt x="283337" y="64897"/>
                    <a:pt x="283337" y="144907"/>
                  </a:cubicBezTo>
                  <a:lnTo>
                    <a:pt x="283337" y="445643"/>
                  </a:lnTo>
                  <a:cubicBezTo>
                    <a:pt x="283337" y="525653"/>
                    <a:pt x="219964" y="590550"/>
                    <a:pt x="141605" y="590550"/>
                  </a:cubicBezTo>
                  <a:cubicBezTo>
                    <a:pt x="63246" y="590550"/>
                    <a:pt x="0" y="525653"/>
                    <a:pt x="0" y="445643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296037" cy="603250"/>
            </a:xfrm>
            <a:custGeom>
              <a:avLst/>
              <a:gdLst/>
              <a:ahLst/>
              <a:cxnLst/>
              <a:rect l="l" t="t" r="r" b="b"/>
              <a:pathLst>
                <a:path w="296037" h="603250">
                  <a:moveTo>
                    <a:pt x="0" y="151257"/>
                  </a:moveTo>
                  <a:cubicBezTo>
                    <a:pt x="0" y="67818"/>
                    <a:pt x="66167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870" y="0"/>
                    <a:pt x="296037" y="67818"/>
                    <a:pt x="296037" y="151257"/>
                  </a:cubicBezTo>
                  <a:lnTo>
                    <a:pt x="296037" y="451993"/>
                  </a:lnTo>
                  <a:lnTo>
                    <a:pt x="289687" y="451993"/>
                  </a:lnTo>
                  <a:lnTo>
                    <a:pt x="296037" y="451993"/>
                  </a:lnTo>
                  <a:cubicBezTo>
                    <a:pt x="296037" y="535432"/>
                    <a:pt x="229870" y="603250"/>
                    <a:pt x="147955" y="603250"/>
                  </a:cubicBezTo>
                  <a:lnTo>
                    <a:pt x="147955" y="596900"/>
                  </a:lnTo>
                  <a:lnTo>
                    <a:pt x="147955" y="590550"/>
                  </a:lnTo>
                  <a:lnTo>
                    <a:pt x="147955" y="596900"/>
                  </a:lnTo>
                  <a:lnTo>
                    <a:pt x="147955" y="603250"/>
                  </a:lnTo>
                  <a:cubicBezTo>
                    <a:pt x="66167" y="603250"/>
                    <a:pt x="0" y="535432"/>
                    <a:pt x="0" y="451993"/>
                  </a:cubicBezTo>
                  <a:lnTo>
                    <a:pt x="0" y="151257"/>
                  </a:lnTo>
                  <a:lnTo>
                    <a:pt x="6350" y="151257"/>
                  </a:lnTo>
                  <a:lnTo>
                    <a:pt x="0" y="151257"/>
                  </a:lnTo>
                  <a:moveTo>
                    <a:pt x="12700" y="151257"/>
                  </a:moveTo>
                  <a:lnTo>
                    <a:pt x="12700" y="451993"/>
                  </a:lnTo>
                  <a:lnTo>
                    <a:pt x="6350" y="451993"/>
                  </a:lnTo>
                  <a:lnTo>
                    <a:pt x="12700" y="451993"/>
                  </a:lnTo>
                  <a:cubicBezTo>
                    <a:pt x="12700" y="528701"/>
                    <a:pt x="73406" y="590550"/>
                    <a:pt x="148082" y="590550"/>
                  </a:cubicBezTo>
                  <a:cubicBezTo>
                    <a:pt x="151638" y="590550"/>
                    <a:pt x="154432" y="593344"/>
                    <a:pt x="154432" y="596900"/>
                  </a:cubicBezTo>
                  <a:cubicBezTo>
                    <a:pt x="154432" y="600456"/>
                    <a:pt x="151638" y="603250"/>
                    <a:pt x="148082" y="603250"/>
                  </a:cubicBezTo>
                  <a:cubicBezTo>
                    <a:pt x="144526" y="603250"/>
                    <a:pt x="141732" y="600456"/>
                    <a:pt x="141732" y="596900"/>
                  </a:cubicBezTo>
                  <a:cubicBezTo>
                    <a:pt x="141732" y="593344"/>
                    <a:pt x="144526" y="590550"/>
                    <a:pt x="148082" y="590550"/>
                  </a:cubicBezTo>
                  <a:cubicBezTo>
                    <a:pt x="222631" y="590550"/>
                    <a:pt x="283464" y="528701"/>
                    <a:pt x="283464" y="451993"/>
                  </a:cubicBezTo>
                  <a:lnTo>
                    <a:pt x="283464" y="151257"/>
                  </a:lnTo>
                  <a:lnTo>
                    <a:pt x="289814" y="151257"/>
                  </a:lnTo>
                  <a:lnTo>
                    <a:pt x="283464" y="151257"/>
                  </a:lnTo>
                  <a:cubicBezTo>
                    <a:pt x="283337" y="74549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406" y="12700"/>
                    <a:pt x="12700" y="74549"/>
                    <a:pt x="12700" y="151257"/>
                  </a:cubicBezTo>
                  <a:close/>
                </a:path>
              </a:pathLst>
            </a:custGeom>
            <a:solidFill>
              <a:srgbClr val="CCC4B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29966" y="4053929"/>
            <a:ext cx="3544044" cy="442912"/>
            <a:chOff x="0" y="0"/>
            <a:chExt cx="4725392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Idejna skica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412676" y="4775598"/>
            <a:ext cx="222051" cy="452438"/>
            <a:chOff x="0" y="0"/>
            <a:chExt cx="296068" cy="603250"/>
          </a:xfrm>
        </p:grpSpPr>
        <p:sp>
          <p:nvSpPr>
            <p:cNvPr id="16" name="Freeform 16"/>
            <p:cNvSpPr/>
            <p:nvPr/>
          </p:nvSpPr>
          <p:spPr>
            <a:xfrm>
              <a:off x="6350" y="6350"/>
              <a:ext cx="283337" cy="590550"/>
            </a:xfrm>
            <a:custGeom>
              <a:avLst/>
              <a:gdLst/>
              <a:ahLst/>
              <a:cxnLst/>
              <a:rect l="l" t="t" r="r" b="b"/>
              <a:pathLst>
                <a:path w="283337" h="590550">
                  <a:moveTo>
                    <a:pt x="0" y="144907"/>
                  </a:moveTo>
                  <a:cubicBezTo>
                    <a:pt x="0" y="64897"/>
                    <a:pt x="63373" y="0"/>
                    <a:pt x="141732" y="0"/>
                  </a:cubicBezTo>
                  <a:cubicBezTo>
                    <a:pt x="220091" y="0"/>
                    <a:pt x="283337" y="64897"/>
                    <a:pt x="283337" y="144907"/>
                  </a:cubicBezTo>
                  <a:lnTo>
                    <a:pt x="283337" y="445643"/>
                  </a:lnTo>
                  <a:cubicBezTo>
                    <a:pt x="283337" y="525653"/>
                    <a:pt x="219964" y="590550"/>
                    <a:pt x="141605" y="590550"/>
                  </a:cubicBezTo>
                  <a:cubicBezTo>
                    <a:pt x="63246" y="590550"/>
                    <a:pt x="0" y="525653"/>
                    <a:pt x="0" y="445643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296037" cy="603250"/>
            </a:xfrm>
            <a:custGeom>
              <a:avLst/>
              <a:gdLst/>
              <a:ahLst/>
              <a:cxnLst/>
              <a:rect l="l" t="t" r="r" b="b"/>
              <a:pathLst>
                <a:path w="296037" h="603250">
                  <a:moveTo>
                    <a:pt x="0" y="151257"/>
                  </a:moveTo>
                  <a:cubicBezTo>
                    <a:pt x="0" y="67818"/>
                    <a:pt x="66167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870" y="0"/>
                    <a:pt x="296037" y="67818"/>
                    <a:pt x="296037" y="151257"/>
                  </a:cubicBezTo>
                  <a:lnTo>
                    <a:pt x="296037" y="451993"/>
                  </a:lnTo>
                  <a:lnTo>
                    <a:pt x="289687" y="451993"/>
                  </a:lnTo>
                  <a:lnTo>
                    <a:pt x="296037" y="451993"/>
                  </a:lnTo>
                  <a:cubicBezTo>
                    <a:pt x="296037" y="535432"/>
                    <a:pt x="229870" y="603250"/>
                    <a:pt x="147955" y="603250"/>
                  </a:cubicBezTo>
                  <a:lnTo>
                    <a:pt x="147955" y="596900"/>
                  </a:lnTo>
                  <a:lnTo>
                    <a:pt x="147955" y="590550"/>
                  </a:lnTo>
                  <a:lnTo>
                    <a:pt x="147955" y="596900"/>
                  </a:lnTo>
                  <a:lnTo>
                    <a:pt x="147955" y="603250"/>
                  </a:lnTo>
                  <a:cubicBezTo>
                    <a:pt x="66167" y="603250"/>
                    <a:pt x="0" y="535432"/>
                    <a:pt x="0" y="451993"/>
                  </a:cubicBezTo>
                  <a:lnTo>
                    <a:pt x="0" y="151257"/>
                  </a:lnTo>
                  <a:lnTo>
                    <a:pt x="6350" y="151257"/>
                  </a:lnTo>
                  <a:lnTo>
                    <a:pt x="0" y="151257"/>
                  </a:lnTo>
                  <a:moveTo>
                    <a:pt x="12700" y="151257"/>
                  </a:moveTo>
                  <a:lnTo>
                    <a:pt x="12700" y="451993"/>
                  </a:lnTo>
                  <a:lnTo>
                    <a:pt x="6350" y="451993"/>
                  </a:lnTo>
                  <a:lnTo>
                    <a:pt x="12700" y="451993"/>
                  </a:lnTo>
                  <a:cubicBezTo>
                    <a:pt x="12700" y="528701"/>
                    <a:pt x="73406" y="590550"/>
                    <a:pt x="148082" y="590550"/>
                  </a:cubicBezTo>
                  <a:cubicBezTo>
                    <a:pt x="151638" y="590550"/>
                    <a:pt x="154432" y="593344"/>
                    <a:pt x="154432" y="596900"/>
                  </a:cubicBezTo>
                  <a:cubicBezTo>
                    <a:pt x="154432" y="600456"/>
                    <a:pt x="151638" y="603250"/>
                    <a:pt x="148082" y="603250"/>
                  </a:cubicBezTo>
                  <a:cubicBezTo>
                    <a:pt x="144526" y="603250"/>
                    <a:pt x="141732" y="600456"/>
                    <a:pt x="141732" y="596900"/>
                  </a:cubicBezTo>
                  <a:cubicBezTo>
                    <a:pt x="141732" y="593344"/>
                    <a:pt x="144526" y="590550"/>
                    <a:pt x="148082" y="590550"/>
                  </a:cubicBezTo>
                  <a:cubicBezTo>
                    <a:pt x="222631" y="590550"/>
                    <a:pt x="283464" y="528701"/>
                    <a:pt x="283464" y="451993"/>
                  </a:cubicBezTo>
                  <a:lnTo>
                    <a:pt x="283464" y="151257"/>
                  </a:lnTo>
                  <a:lnTo>
                    <a:pt x="289814" y="151257"/>
                  </a:lnTo>
                  <a:lnTo>
                    <a:pt x="283464" y="151257"/>
                  </a:lnTo>
                  <a:cubicBezTo>
                    <a:pt x="283337" y="74549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406" y="12700"/>
                    <a:pt x="12700" y="74549"/>
                    <a:pt x="12700" y="151257"/>
                  </a:cubicBezTo>
                  <a:close/>
                </a:path>
              </a:pathLst>
            </a:custGeom>
            <a:solidFill>
              <a:srgbClr val="CCC4B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055168" y="4780360"/>
            <a:ext cx="3881586" cy="442912"/>
            <a:chOff x="0" y="0"/>
            <a:chExt cx="5175448" cy="59055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175448" cy="590550"/>
            </a:xfrm>
            <a:custGeom>
              <a:avLst/>
              <a:gdLst/>
              <a:ahLst/>
              <a:cxnLst/>
              <a:rect l="l" t="t" r="r" b="b"/>
              <a:pathLst>
                <a:path w="5175448" h="590550">
                  <a:moveTo>
                    <a:pt x="0" y="0"/>
                  </a:moveTo>
                  <a:lnTo>
                    <a:pt x="5175448" y="0"/>
                  </a:lnTo>
                  <a:lnTo>
                    <a:pt x="517544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"/>
              <a:ext cx="5175448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Testiranje komponenti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838028" y="5502027"/>
            <a:ext cx="222051" cy="452438"/>
            <a:chOff x="0" y="0"/>
            <a:chExt cx="296068" cy="603250"/>
          </a:xfrm>
        </p:grpSpPr>
        <p:sp>
          <p:nvSpPr>
            <p:cNvPr id="22" name="Freeform 22"/>
            <p:cNvSpPr/>
            <p:nvPr/>
          </p:nvSpPr>
          <p:spPr>
            <a:xfrm>
              <a:off x="6350" y="6350"/>
              <a:ext cx="283337" cy="590550"/>
            </a:xfrm>
            <a:custGeom>
              <a:avLst/>
              <a:gdLst/>
              <a:ahLst/>
              <a:cxnLst/>
              <a:rect l="l" t="t" r="r" b="b"/>
              <a:pathLst>
                <a:path w="283337" h="590550">
                  <a:moveTo>
                    <a:pt x="0" y="144907"/>
                  </a:moveTo>
                  <a:cubicBezTo>
                    <a:pt x="0" y="64897"/>
                    <a:pt x="63373" y="0"/>
                    <a:pt x="141732" y="0"/>
                  </a:cubicBezTo>
                  <a:cubicBezTo>
                    <a:pt x="220091" y="0"/>
                    <a:pt x="283337" y="64897"/>
                    <a:pt x="283337" y="144907"/>
                  </a:cubicBezTo>
                  <a:lnTo>
                    <a:pt x="283337" y="445643"/>
                  </a:lnTo>
                  <a:cubicBezTo>
                    <a:pt x="283337" y="525653"/>
                    <a:pt x="219964" y="590550"/>
                    <a:pt x="141605" y="590550"/>
                  </a:cubicBezTo>
                  <a:cubicBezTo>
                    <a:pt x="63246" y="590550"/>
                    <a:pt x="0" y="525653"/>
                    <a:pt x="0" y="445643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0" y="0"/>
              <a:ext cx="296037" cy="603250"/>
            </a:xfrm>
            <a:custGeom>
              <a:avLst/>
              <a:gdLst/>
              <a:ahLst/>
              <a:cxnLst/>
              <a:rect l="l" t="t" r="r" b="b"/>
              <a:pathLst>
                <a:path w="296037" h="603250">
                  <a:moveTo>
                    <a:pt x="0" y="151257"/>
                  </a:moveTo>
                  <a:cubicBezTo>
                    <a:pt x="0" y="67818"/>
                    <a:pt x="66167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870" y="0"/>
                    <a:pt x="296037" y="67818"/>
                    <a:pt x="296037" y="151257"/>
                  </a:cubicBezTo>
                  <a:lnTo>
                    <a:pt x="296037" y="451993"/>
                  </a:lnTo>
                  <a:lnTo>
                    <a:pt x="289687" y="451993"/>
                  </a:lnTo>
                  <a:lnTo>
                    <a:pt x="296037" y="451993"/>
                  </a:lnTo>
                  <a:cubicBezTo>
                    <a:pt x="296037" y="535432"/>
                    <a:pt x="229870" y="603250"/>
                    <a:pt x="147955" y="603250"/>
                  </a:cubicBezTo>
                  <a:lnTo>
                    <a:pt x="147955" y="596900"/>
                  </a:lnTo>
                  <a:lnTo>
                    <a:pt x="147955" y="590550"/>
                  </a:lnTo>
                  <a:lnTo>
                    <a:pt x="147955" y="596900"/>
                  </a:lnTo>
                  <a:lnTo>
                    <a:pt x="147955" y="603250"/>
                  </a:lnTo>
                  <a:cubicBezTo>
                    <a:pt x="66167" y="603250"/>
                    <a:pt x="0" y="535432"/>
                    <a:pt x="0" y="451993"/>
                  </a:cubicBezTo>
                  <a:lnTo>
                    <a:pt x="0" y="151257"/>
                  </a:lnTo>
                  <a:lnTo>
                    <a:pt x="6350" y="151257"/>
                  </a:lnTo>
                  <a:lnTo>
                    <a:pt x="0" y="151257"/>
                  </a:lnTo>
                  <a:moveTo>
                    <a:pt x="12700" y="151257"/>
                  </a:moveTo>
                  <a:lnTo>
                    <a:pt x="12700" y="451993"/>
                  </a:lnTo>
                  <a:lnTo>
                    <a:pt x="6350" y="451993"/>
                  </a:lnTo>
                  <a:lnTo>
                    <a:pt x="12700" y="451993"/>
                  </a:lnTo>
                  <a:cubicBezTo>
                    <a:pt x="12700" y="528701"/>
                    <a:pt x="73406" y="590550"/>
                    <a:pt x="148082" y="590550"/>
                  </a:cubicBezTo>
                  <a:cubicBezTo>
                    <a:pt x="151638" y="590550"/>
                    <a:pt x="154432" y="593344"/>
                    <a:pt x="154432" y="596900"/>
                  </a:cubicBezTo>
                  <a:cubicBezTo>
                    <a:pt x="154432" y="600456"/>
                    <a:pt x="151638" y="603250"/>
                    <a:pt x="148082" y="603250"/>
                  </a:cubicBezTo>
                  <a:cubicBezTo>
                    <a:pt x="144526" y="603250"/>
                    <a:pt x="141732" y="600456"/>
                    <a:pt x="141732" y="596900"/>
                  </a:cubicBezTo>
                  <a:cubicBezTo>
                    <a:pt x="141732" y="593344"/>
                    <a:pt x="144526" y="590550"/>
                    <a:pt x="148082" y="590550"/>
                  </a:cubicBezTo>
                  <a:cubicBezTo>
                    <a:pt x="222631" y="590550"/>
                    <a:pt x="283464" y="528701"/>
                    <a:pt x="283464" y="451993"/>
                  </a:cubicBezTo>
                  <a:lnTo>
                    <a:pt x="283464" y="151257"/>
                  </a:lnTo>
                  <a:lnTo>
                    <a:pt x="289814" y="151257"/>
                  </a:lnTo>
                  <a:lnTo>
                    <a:pt x="283464" y="151257"/>
                  </a:lnTo>
                  <a:cubicBezTo>
                    <a:pt x="283337" y="74549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406" y="12700"/>
                    <a:pt x="12700" y="74549"/>
                    <a:pt x="12700" y="151257"/>
                  </a:cubicBezTo>
                  <a:close/>
                </a:path>
              </a:pathLst>
            </a:custGeom>
            <a:solidFill>
              <a:srgbClr val="CCC4B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2480519" y="5506790"/>
            <a:ext cx="3544044" cy="442912"/>
            <a:chOff x="0" y="0"/>
            <a:chExt cx="4725392" cy="59055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Izrada kućišta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2263379" y="6228458"/>
            <a:ext cx="222051" cy="452438"/>
            <a:chOff x="0" y="0"/>
            <a:chExt cx="296068" cy="603250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283337" cy="590550"/>
            </a:xfrm>
            <a:custGeom>
              <a:avLst/>
              <a:gdLst/>
              <a:ahLst/>
              <a:cxnLst/>
              <a:rect l="l" t="t" r="r" b="b"/>
              <a:pathLst>
                <a:path w="283337" h="590550">
                  <a:moveTo>
                    <a:pt x="0" y="144907"/>
                  </a:moveTo>
                  <a:cubicBezTo>
                    <a:pt x="0" y="64897"/>
                    <a:pt x="63373" y="0"/>
                    <a:pt x="141732" y="0"/>
                  </a:cubicBezTo>
                  <a:cubicBezTo>
                    <a:pt x="220091" y="0"/>
                    <a:pt x="283337" y="64897"/>
                    <a:pt x="283337" y="144907"/>
                  </a:cubicBezTo>
                  <a:lnTo>
                    <a:pt x="283337" y="445643"/>
                  </a:lnTo>
                  <a:cubicBezTo>
                    <a:pt x="283337" y="525653"/>
                    <a:pt x="219964" y="590550"/>
                    <a:pt x="141605" y="590550"/>
                  </a:cubicBezTo>
                  <a:cubicBezTo>
                    <a:pt x="63246" y="590550"/>
                    <a:pt x="0" y="525653"/>
                    <a:pt x="0" y="445643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0"/>
              <a:ext cx="296037" cy="603250"/>
            </a:xfrm>
            <a:custGeom>
              <a:avLst/>
              <a:gdLst/>
              <a:ahLst/>
              <a:cxnLst/>
              <a:rect l="l" t="t" r="r" b="b"/>
              <a:pathLst>
                <a:path w="296037" h="603250">
                  <a:moveTo>
                    <a:pt x="0" y="151257"/>
                  </a:moveTo>
                  <a:cubicBezTo>
                    <a:pt x="0" y="67818"/>
                    <a:pt x="66167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870" y="0"/>
                    <a:pt x="296037" y="67818"/>
                    <a:pt x="296037" y="151257"/>
                  </a:cubicBezTo>
                  <a:lnTo>
                    <a:pt x="296037" y="451993"/>
                  </a:lnTo>
                  <a:lnTo>
                    <a:pt x="289687" y="451993"/>
                  </a:lnTo>
                  <a:lnTo>
                    <a:pt x="296037" y="451993"/>
                  </a:lnTo>
                  <a:cubicBezTo>
                    <a:pt x="296037" y="535432"/>
                    <a:pt x="229870" y="603250"/>
                    <a:pt x="147955" y="603250"/>
                  </a:cubicBezTo>
                  <a:lnTo>
                    <a:pt x="147955" y="596900"/>
                  </a:lnTo>
                  <a:lnTo>
                    <a:pt x="147955" y="590550"/>
                  </a:lnTo>
                  <a:lnTo>
                    <a:pt x="147955" y="596900"/>
                  </a:lnTo>
                  <a:lnTo>
                    <a:pt x="147955" y="603250"/>
                  </a:lnTo>
                  <a:cubicBezTo>
                    <a:pt x="66167" y="603250"/>
                    <a:pt x="0" y="535432"/>
                    <a:pt x="0" y="451993"/>
                  </a:cubicBezTo>
                  <a:lnTo>
                    <a:pt x="0" y="151257"/>
                  </a:lnTo>
                  <a:lnTo>
                    <a:pt x="6350" y="151257"/>
                  </a:lnTo>
                  <a:lnTo>
                    <a:pt x="0" y="151257"/>
                  </a:lnTo>
                  <a:moveTo>
                    <a:pt x="12700" y="151257"/>
                  </a:moveTo>
                  <a:lnTo>
                    <a:pt x="12700" y="451993"/>
                  </a:lnTo>
                  <a:lnTo>
                    <a:pt x="6350" y="451993"/>
                  </a:lnTo>
                  <a:lnTo>
                    <a:pt x="12700" y="451993"/>
                  </a:lnTo>
                  <a:cubicBezTo>
                    <a:pt x="12700" y="528701"/>
                    <a:pt x="73406" y="590550"/>
                    <a:pt x="148082" y="590550"/>
                  </a:cubicBezTo>
                  <a:cubicBezTo>
                    <a:pt x="151638" y="590550"/>
                    <a:pt x="154432" y="593344"/>
                    <a:pt x="154432" y="596900"/>
                  </a:cubicBezTo>
                  <a:cubicBezTo>
                    <a:pt x="154432" y="600456"/>
                    <a:pt x="151638" y="603250"/>
                    <a:pt x="148082" y="603250"/>
                  </a:cubicBezTo>
                  <a:cubicBezTo>
                    <a:pt x="144526" y="603250"/>
                    <a:pt x="141732" y="600456"/>
                    <a:pt x="141732" y="596900"/>
                  </a:cubicBezTo>
                  <a:cubicBezTo>
                    <a:pt x="141732" y="593344"/>
                    <a:pt x="144526" y="590550"/>
                    <a:pt x="148082" y="590550"/>
                  </a:cubicBezTo>
                  <a:cubicBezTo>
                    <a:pt x="222631" y="590550"/>
                    <a:pt x="283464" y="528701"/>
                    <a:pt x="283464" y="451993"/>
                  </a:cubicBezTo>
                  <a:lnTo>
                    <a:pt x="283464" y="151257"/>
                  </a:lnTo>
                  <a:lnTo>
                    <a:pt x="289814" y="151257"/>
                  </a:lnTo>
                  <a:lnTo>
                    <a:pt x="283464" y="151257"/>
                  </a:lnTo>
                  <a:cubicBezTo>
                    <a:pt x="283337" y="74549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406" y="12700"/>
                    <a:pt x="12700" y="74549"/>
                    <a:pt x="12700" y="151257"/>
                  </a:cubicBezTo>
                  <a:close/>
                </a:path>
              </a:pathLst>
            </a:custGeom>
            <a:solidFill>
              <a:srgbClr val="CCC4B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2905869" y="6233220"/>
            <a:ext cx="3544044" cy="442912"/>
            <a:chOff x="0" y="0"/>
            <a:chExt cx="4725392" cy="59055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Povezivanje sistema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838028" y="6954888"/>
            <a:ext cx="222051" cy="452438"/>
            <a:chOff x="0" y="0"/>
            <a:chExt cx="296068" cy="603250"/>
          </a:xfrm>
        </p:grpSpPr>
        <p:sp>
          <p:nvSpPr>
            <p:cNvPr id="34" name="Freeform 34"/>
            <p:cNvSpPr/>
            <p:nvPr/>
          </p:nvSpPr>
          <p:spPr>
            <a:xfrm>
              <a:off x="6350" y="6350"/>
              <a:ext cx="283337" cy="590550"/>
            </a:xfrm>
            <a:custGeom>
              <a:avLst/>
              <a:gdLst/>
              <a:ahLst/>
              <a:cxnLst/>
              <a:rect l="l" t="t" r="r" b="b"/>
              <a:pathLst>
                <a:path w="283337" h="590550">
                  <a:moveTo>
                    <a:pt x="0" y="144907"/>
                  </a:moveTo>
                  <a:cubicBezTo>
                    <a:pt x="0" y="64897"/>
                    <a:pt x="63373" y="0"/>
                    <a:pt x="141732" y="0"/>
                  </a:cubicBezTo>
                  <a:cubicBezTo>
                    <a:pt x="220091" y="0"/>
                    <a:pt x="283337" y="64897"/>
                    <a:pt x="283337" y="144907"/>
                  </a:cubicBezTo>
                  <a:lnTo>
                    <a:pt x="283337" y="445643"/>
                  </a:lnTo>
                  <a:cubicBezTo>
                    <a:pt x="283337" y="525653"/>
                    <a:pt x="219964" y="590550"/>
                    <a:pt x="141605" y="590550"/>
                  </a:cubicBezTo>
                  <a:cubicBezTo>
                    <a:pt x="63246" y="590550"/>
                    <a:pt x="0" y="525653"/>
                    <a:pt x="0" y="445643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0" y="0"/>
              <a:ext cx="296037" cy="603250"/>
            </a:xfrm>
            <a:custGeom>
              <a:avLst/>
              <a:gdLst/>
              <a:ahLst/>
              <a:cxnLst/>
              <a:rect l="l" t="t" r="r" b="b"/>
              <a:pathLst>
                <a:path w="296037" h="603250">
                  <a:moveTo>
                    <a:pt x="0" y="151257"/>
                  </a:moveTo>
                  <a:cubicBezTo>
                    <a:pt x="0" y="67818"/>
                    <a:pt x="66167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870" y="0"/>
                    <a:pt x="296037" y="67818"/>
                    <a:pt x="296037" y="151257"/>
                  </a:cubicBezTo>
                  <a:lnTo>
                    <a:pt x="296037" y="451993"/>
                  </a:lnTo>
                  <a:lnTo>
                    <a:pt x="289687" y="451993"/>
                  </a:lnTo>
                  <a:lnTo>
                    <a:pt x="296037" y="451993"/>
                  </a:lnTo>
                  <a:cubicBezTo>
                    <a:pt x="296037" y="535432"/>
                    <a:pt x="229870" y="603250"/>
                    <a:pt x="147955" y="603250"/>
                  </a:cubicBezTo>
                  <a:lnTo>
                    <a:pt x="147955" y="596900"/>
                  </a:lnTo>
                  <a:lnTo>
                    <a:pt x="147955" y="590550"/>
                  </a:lnTo>
                  <a:lnTo>
                    <a:pt x="147955" y="596900"/>
                  </a:lnTo>
                  <a:lnTo>
                    <a:pt x="147955" y="603250"/>
                  </a:lnTo>
                  <a:cubicBezTo>
                    <a:pt x="66167" y="603250"/>
                    <a:pt x="0" y="535432"/>
                    <a:pt x="0" y="451993"/>
                  </a:cubicBezTo>
                  <a:lnTo>
                    <a:pt x="0" y="151257"/>
                  </a:lnTo>
                  <a:lnTo>
                    <a:pt x="6350" y="151257"/>
                  </a:lnTo>
                  <a:lnTo>
                    <a:pt x="0" y="151257"/>
                  </a:lnTo>
                  <a:moveTo>
                    <a:pt x="12700" y="151257"/>
                  </a:moveTo>
                  <a:lnTo>
                    <a:pt x="12700" y="451993"/>
                  </a:lnTo>
                  <a:lnTo>
                    <a:pt x="6350" y="451993"/>
                  </a:lnTo>
                  <a:lnTo>
                    <a:pt x="12700" y="451993"/>
                  </a:lnTo>
                  <a:cubicBezTo>
                    <a:pt x="12700" y="528701"/>
                    <a:pt x="73406" y="590550"/>
                    <a:pt x="148082" y="590550"/>
                  </a:cubicBezTo>
                  <a:cubicBezTo>
                    <a:pt x="151638" y="590550"/>
                    <a:pt x="154432" y="593344"/>
                    <a:pt x="154432" y="596900"/>
                  </a:cubicBezTo>
                  <a:cubicBezTo>
                    <a:pt x="154432" y="600456"/>
                    <a:pt x="151638" y="603250"/>
                    <a:pt x="148082" y="603250"/>
                  </a:cubicBezTo>
                  <a:cubicBezTo>
                    <a:pt x="144526" y="603250"/>
                    <a:pt x="141732" y="600456"/>
                    <a:pt x="141732" y="596900"/>
                  </a:cubicBezTo>
                  <a:cubicBezTo>
                    <a:pt x="141732" y="593344"/>
                    <a:pt x="144526" y="590550"/>
                    <a:pt x="148082" y="590550"/>
                  </a:cubicBezTo>
                  <a:cubicBezTo>
                    <a:pt x="222631" y="590550"/>
                    <a:pt x="283464" y="528701"/>
                    <a:pt x="283464" y="451993"/>
                  </a:cubicBezTo>
                  <a:lnTo>
                    <a:pt x="283464" y="151257"/>
                  </a:lnTo>
                  <a:lnTo>
                    <a:pt x="289814" y="151257"/>
                  </a:lnTo>
                  <a:lnTo>
                    <a:pt x="283464" y="151257"/>
                  </a:lnTo>
                  <a:cubicBezTo>
                    <a:pt x="283337" y="74549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406" y="12700"/>
                    <a:pt x="12700" y="74549"/>
                    <a:pt x="12700" y="151257"/>
                  </a:cubicBezTo>
                  <a:close/>
                </a:path>
              </a:pathLst>
            </a:custGeom>
            <a:solidFill>
              <a:srgbClr val="CCC4B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2480519" y="6959650"/>
            <a:ext cx="3626198" cy="442912"/>
            <a:chOff x="0" y="0"/>
            <a:chExt cx="4834930" cy="59055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834930" cy="590550"/>
            </a:xfrm>
            <a:custGeom>
              <a:avLst/>
              <a:gdLst/>
              <a:ahLst/>
              <a:cxnLst/>
              <a:rect l="l" t="t" r="r" b="b"/>
              <a:pathLst>
                <a:path w="4834930" h="590550">
                  <a:moveTo>
                    <a:pt x="0" y="0"/>
                  </a:moveTo>
                  <a:lnTo>
                    <a:pt x="4834930" y="0"/>
                  </a:lnTo>
                  <a:lnTo>
                    <a:pt x="483493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9525"/>
              <a:ext cx="4834930" cy="600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Kodiranje i testiranje</a:t>
              </a:r>
            </a:p>
          </p:txBody>
        </p:sp>
      </p:grpSp>
      <p:pic>
        <p:nvPicPr>
          <p:cNvPr id="40" name="Picture 39" descr="A person drawing on a computer&#10;&#10;AI-generated content may be incorrect.">
            <a:extLst>
              <a:ext uri="{FF2B5EF4-FFF2-40B4-BE49-F238E27FC236}">
                <a16:creationId xmlns:a16="http://schemas.microsoft.com/office/drawing/2014/main" id="{E3173DC7-1D1F-7C69-D26D-31498DE97E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1075" y="0"/>
            <a:ext cx="771525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850237" y="3874740"/>
            <a:ext cx="7088237" cy="885974"/>
            <a:chOff x="0" y="0"/>
            <a:chExt cx="9450983" cy="11812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3A3A3A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Postignuti rezultat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850237" y="5185916"/>
            <a:ext cx="9445526" cy="453629"/>
            <a:chOff x="0" y="0"/>
            <a:chExt cx="12594035" cy="60483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725"/>
              <a:ext cx="12594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Razvijen funkcionalan pametni ormarić sa RFID pristupom.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850237" y="5958482"/>
            <a:ext cx="9445526" cy="453629"/>
            <a:chOff x="0" y="0"/>
            <a:chExt cx="12594035" cy="6048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85725"/>
              <a:ext cx="12594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Pripremljen za prezentaciju i dalji razvoj.</a:t>
              </a:r>
            </a:p>
          </p:txBody>
        </p:sp>
      </p:grpSp>
      <p:pic>
        <p:nvPicPr>
          <p:cNvPr id="16" name="0-02-05-3c8e5d663b460d85e4b39c9058062ce06ca253704d7d99dc2f77b34e5bdddd9e_598551f18d081c52">
            <a:hlinkClick r:id="" action="ppaction://media"/>
            <a:extLst>
              <a:ext uri="{FF2B5EF4-FFF2-40B4-BE49-F238E27FC236}">
                <a16:creationId xmlns:a16="http://schemas.microsoft.com/office/drawing/2014/main" id="{C9290781-3AED-7C7F-AA95-480B153F47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14000"/>
          </a:blip>
          <a:stretch>
            <a:fillRect/>
          </a:stretch>
        </p:blipFill>
        <p:spPr>
          <a:xfrm>
            <a:off x="-1" y="42416"/>
            <a:ext cx="7088237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4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BF7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92238" y="5260479"/>
            <a:ext cx="7344519" cy="885974"/>
            <a:chOff x="0" y="0"/>
            <a:chExt cx="9792692" cy="11812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792691" cy="1181298"/>
            </a:xfrm>
            <a:custGeom>
              <a:avLst/>
              <a:gdLst/>
              <a:ahLst/>
              <a:cxnLst/>
              <a:rect l="l" t="t" r="r" b="b"/>
              <a:pathLst>
                <a:path w="9792691" h="1181298">
                  <a:moveTo>
                    <a:pt x="0" y="0"/>
                  </a:moveTo>
                  <a:lnTo>
                    <a:pt x="9792691" y="0"/>
                  </a:lnTo>
                  <a:lnTo>
                    <a:pt x="9792691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9792692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solidFill>
                    <a:srgbClr val="3A3A3A"/>
                  </a:solidFill>
                  <a:latin typeface="Noto Serif"/>
                  <a:ea typeface="Noto Serif"/>
                  <a:cs typeface="Noto Serif"/>
                  <a:sym typeface="Noto Serif"/>
                </a:rPr>
                <a:t>GitHub </a:t>
              </a:r>
              <a:r>
                <a:rPr lang="en-US" sz="5562" dirty="0" err="1">
                  <a:solidFill>
                    <a:srgbClr val="3A3A3A"/>
                  </a:solidFill>
                  <a:latin typeface="Noto Serif"/>
                  <a:ea typeface="Noto Serif"/>
                  <a:cs typeface="Noto Serif"/>
                  <a:sym typeface="Noto Serif"/>
                </a:rPr>
                <a:t>i</a:t>
              </a:r>
              <a:r>
                <a:rPr lang="en-US" sz="5562" dirty="0">
                  <a:solidFill>
                    <a:srgbClr val="3A3A3A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5562" dirty="0" err="1">
                  <a:solidFill>
                    <a:srgbClr val="3A3A3A"/>
                  </a:solidFill>
                  <a:latin typeface="Noto Serif"/>
                  <a:ea typeface="Noto Serif"/>
                  <a:cs typeface="Noto Serif"/>
                  <a:sym typeface="Noto Serif"/>
                </a:rPr>
                <a:t>prezentacija</a:t>
              </a:r>
              <a:endParaRPr lang="en-US" sz="5562" dirty="0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6571655"/>
            <a:ext cx="16303526" cy="453629"/>
            <a:chOff x="0" y="0"/>
            <a:chExt cx="21738035" cy="60483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85725"/>
              <a:ext cx="21738035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Repozitorij sa kodom, dokumentacijom i dnevnikom projekta: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992238" y="7279927"/>
            <a:ext cx="16303526" cy="517923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l">
              <a:lnSpc>
                <a:spcPts val="3562"/>
              </a:lnSpc>
            </a:pPr>
            <a:r>
              <a:rPr lang="en-US" sz="2187" u="sng" dirty="0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  <a:hlinkClick r:id="rId3" tooltip="https://github.com/korisnickoime/SmartLocker-FIT2025"/>
              </a:rPr>
              <a:t>Smart Locker </a:t>
            </a:r>
            <a:r>
              <a:rPr lang="en-US" sz="2187" u="sng" dirty="0" err="1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  <a:hlinkClick r:id="rId3" tooltip="https://github.com/korisnickoime/SmartLocker-FIT2025"/>
              </a:rPr>
              <a:t>Github</a:t>
            </a:r>
            <a:r>
              <a:rPr lang="en-US" sz="2187" u="sng" dirty="0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  <a:hlinkClick r:id="rId3" tooltip="https://github.com/korisnickoime/SmartLocker-FIT2025"/>
              </a:rPr>
              <a:t> FIT CC 2025 </a:t>
            </a:r>
            <a:endParaRPr lang="en-US" sz="2187" u="sng" dirty="0">
              <a:solidFill>
                <a:srgbClr val="3A3A3A"/>
              </a:solidFill>
              <a:latin typeface="Noto Serif"/>
              <a:ea typeface="Noto Serif"/>
              <a:cs typeface="Noto Serif"/>
              <a:sym typeface="Noto Serif"/>
              <a:hlinkClick r:id="rId3" tooltip="https://github.com/korisnickoime/SmartLocker-FIT2025"/>
            </a:endParaRPr>
          </a:p>
        </p:txBody>
      </p:sp>
      <p:sp>
        <p:nvSpPr>
          <p:cNvPr id="17" name="Freeform 17"/>
          <p:cNvSpPr/>
          <p:nvPr/>
        </p:nvSpPr>
        <p:spPr>
          <a:xfrm>
            <a:off x="992238" y="8116789"/>
            <a:ext cx="16303525" cy="453629"/>
          </a:xfrm>
          <a:custGeom>
            <a:avLst/>
            <a:gdLst/>
            <a:ahLst/>
            <a:cxnLst/>
            <a:rect l="l" t="t" r="r" b="b"/>
            <a:pathLst>
              <a:path w="21738034" h="604838">
                <a:moveTo>
                  <a:pt x="0" y="0"/>
                </a:moveTo>
                <a:lnTo>
                  <a:pt x="21738034" y="0"/>
                </a:lnTo>
                <a:lnTo>
                  <a:pt x="21738034" y="604838"/>
                </a:lnTo>
                <a:lnTo>
                  <a:pt x="0" y="604838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252BBB5-CE82-ECD6-D023-FDE7B2B5C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9000"/>
                    </a14:imgEffect>
                    <a14:imgEffect>
                      <a14:brightnessContrast bright="13000" contras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0" y="0"/>
            <a:ext cx="7917305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134706B-150F-487B-B4FB-34C10219C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FD23E7-C75D-4AFA-A4D4-BE55581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raphic 1">
            <a:extLst>
              <a:ext uri="{FF2B5EF4-FFF2-40B4-BE49-F238E27FC236}">
                <a16:creationId xmlns:a16="http://schemas.microsoft.com/office/drawing/2014/main" id="{D6705569-F545-4F47-A260-A9202826E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954458" y="272394"/>
            <a:ext cx="12379083" cy="9033387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bg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972D3F-FEFC-F999-533B-1C6421039B1E}"/>
              </a:ext>
            </a:extLst>
          </p:cNvPr>
          <p:cNvSpPr txBox="1"/>
          <p:nvPr/>
        </p:nvSpPr>
        <p:spPr>
          <a:xfrm>
            <a:off x="4988209" y="2998387"/>
            <a:ext cx="8311581" cy="32241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Noto Serif"/>
              </a:rPr>
              <a:t>Hvala na pažnji!</a:t>
            </a:r>
          </a:p>
        </p:txBody>
      </p:sp>
    </p:spTree>
    <p:extLst>
      <p:ext uri="{BB962C8B-B14F-4D97-AF65-F5344CB8AC3E}">
        <p14:creationId xmlns:p14="http://schemas.microsoft.com/office/powerpoint/2010/main" val="2976014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183</Words>
  <Application>Microsoft Office PowerPoint</Application>
  <PresentationFormat>Custom</PresentationFormat>
  <Paragraphs>59</Paragraphs>
  <Slides>9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Noto Serif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Smart-Locker.pptx</dc:title>
  <cp:lastModifiedBy>Fatih Ali Šabović</cp:lastModifiedBy>
  <cp:revision>3</cp:revision>
  <dcterms:created xsi:type="dcterms:W3CDTF">2006-08-16T00:00:00Z</dcterms:created>
  <dcterms:modified xsi:type="dcterms:W3CDTF">2025-05-20T10:57:51Z</dcterms:modified>
  <dc:identifier>DAGn4QtI7mY</dc:identifier>
</cp:coreProperties>
</file>

<file path=docProps/thumbnail.jpeg>
</file>